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0" r:id="rId12"/>
    <p:sldId id="271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D70E70-838C-4000-B509-4F73A637B09C}" v="1" dt="2022-11-27T11:31:25.0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SALP; Wehrle Simon (Lehrperson)" userId="0db9317c-4766-44ad-b5e1-1451f9b051c3" providerId="ADAL" clId="{86D70E70-838C-4000-B509-4F73A637B09C}"/>
    <pc:docChg chg="addSld modSld">
      <pc:chgData name="KSALP; Wehrle Simon (Lehrperson)" userId="0db9317c-4766-44ad-b5e1-1451f9b051c3" providerId="ADAL" clId="{86D70E70-838C-4000-B509-4F73A637B09C}" dt="2022-11-27T11:36:34.143" v="21" actId="14100"/>
      <pc:docMkLst>
        <pc:docMk/>
      </pc:docMkLst>
      <pc:sldChg chg="modSp mod">
        <pc:chgData name="KSALP; Wehrle Simon (Lehrperson)" userId="0db9317c-4766-44ad-b5e1-1451f9b051c3" providerId="ADAL" clId="{86D70E70-838C-4000-B509-4F73A637B09C}" dt="2022-11-27T11:36:34.143" v="21" actId="14100"/>
        <pc:sldMkLst>
          <pc:docMk/>
          <pc:sldMk cId="707290184" sldId="258"/>
        </pc:sldMkLst>
        <pc:spChg chg="mod">
          <ac:chgData name="KSALP; Wehrle Simon (Lehrperson)" userId="0db9317c-4766-44ad-b5e1-1451f9b051c3" providerId="ADAL" clId="{86D70E70-838C-4000-B509-4F73A637B09C}" dt="2022-11-27T11:34:18.249" v="7" actId="1076"/>
          <ac:spMkLst>
            <pc:docMk/>
            <pc:sldMk cId="707290184" sldId="258"/>
            <ac:spMk id="10" creationId="{AE8E8189-9377-ECF0-B27D-92AEEE353625}"/>
          </ac:spMkLst>
        </pc:spChg>
        <pc:picChg chg="mod">
          <ac:chgData name="KSALP; Wehrle Simon (Lehrperson)" userId="0db9317c-4766-44ad-b5e1-1451f9b051c3" providerId="ADAL" clId="{86D70E70-838C-4000-B509-4F73A637B09C}" dt="2022-11-27T11:36:25.311" v="19" actId="1076"/>
          <ac:picMkLst>
            <pc:docMk/>
            <pc:sldMk cId="707290184" sldId="258"/>
            <ac:picMk id="6" creationId="{BC3F7A03-B15A-5BB4-E9E2-FD752BC966F3}"/>
          </ac:picMkLst>
        </pc:picChg>
        <pc:picChg chg="mod">
          <ac:chgData name="KSALP; Wehrle Simon (Lehrperson)" userId="0db9317c-4766-44ad-b5e1-1451f9b051c3" providerId="ADAL" clId="{86D70E70-838C-4000-B509-4F73A637B09C}" dt="2022-11-27T11:36:34.143" v="21" actId="14100"/>
          <ac:picMkLst>
            <pc:docMk/>
            <pc:sldMk cId="707290184" sldId="258"/>
            <ac:picMk id="9" creationId="{D51DF251-2C5E-4C4A-3EFD-EF71C09E115A}"/>
          </ac:picMkLst>
        </pc:picChg>
      </pc:sldChg>
      <pc:sldChg chg="addSp modSp new mod">
        <pc:chgData name="KSALP; Wehrle Simon (Lehrperson)" userId="0db9317c-4766-44ad-b5e1-1451f9b051c3" providerId="ADAL" clId="{86D70E70-838C-4000-B509-4F73A637B09C}" dt="2022-11-27T11:33:20.957" v="6" actId="1076"/>
        <pc:sldMkLst>
          <pc:docMk/>
          <pc:sldMk cId="2080054470" sldId="271"/>
        </pc:sldMkLst>
        <pc:spChg chg="add mod">
          <ac:chgData name="KSALP; Wehrle Simon (Lehrperson)" userId="0db9317c-4766-44ad-b5e1-1451f9b051c3" providerId="ADAL" clId="{86D70E70-838C-4000-B509-4F73A637B09C}" dt="2022-11-27T11:33:20.957" v="6" actId="1076"/>
          <ac:spMkLst>
            <pc:docMk/>
            <pc:sldMk cId="2080054470" sldId="271"/>
            <ac:spMk id="2" creationId="{AF161C2E-E348-988A-4538-DB197EF8C0E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294D2F-8E77-CE8F-B17D-4186241F32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F8081FC-85B8-AAF8-310B-89C6AC4C10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D2ABAE3-8D30-E81C-966F-EFED2E2B5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7E90D-0B26-43A3-9389-702C5B51BB90}" type="datetimeFigureOut">
              <a:rPr lang="de-CH" smtClean="0"/>
              <a:t>27.11.2022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7522DE-1AE7-5B0A-979E-DEEF0E49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D990889-88D4-96C3-3527-562EBB8FB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1C99-EED4-44BC-93C8-7AB1D044B29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36357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F74361-10A4-7C2F-26A3-56C162DB0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139FC21-1568-0465-29BA-05A915378A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535547B-446E-8743-0146-DB5462093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7E90D-0B26-43A3-9389-702C5B51BB90}" type="datetimeFigureOut">
              <a:rPr lang="de-CH" smtClean="0"/>
              <a:t>27.11.2022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CC70DA-D2E4-43A9-70E9-D732A7AC3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30FCC84-604C-3BC2-8371-2B0CC1B12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1C99-EED4-44BC-93C8-7AB1D044B29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08803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4D3AF70-1AA6-095A-3B9F-11AFB7A1F6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D84B8E8-87CD-73E3-F76C-6994BD42A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56DA0F-6D5A-4750-6DA2-7F56F8B03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7E90D-0B26-43A3-9389-702C5B51BB90}" type="datetimeFigureOut">
              <a:rPr lang="de-CH" smtClean="0"/>
              <a:t>27.11.2022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0AC3202-011B-2D25-D2C6-5615B20B7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E998424-EE4E-D970-90FB-4435DFA38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1C99-EED4-44BC-93C8-7AB1D044B29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15833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B96A88-210F-A780-621F-396101B434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AA8998-7D25-7F38-77C0-C6C3490C71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3B1A36-4C6C-F377-2043-945DAABC89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7DBD79-3491-489C-B3D7-B4E0732A742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35231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61B9B4-8279-5630-54DC-12F4CD8E3A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01B104-51AD-53AB-ED96-6C8B31587D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44A580-7BB6-1767-5C62-8E6914A14A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204653-5D77-47D5-A2CC-F127A42D9DF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34523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8145C7-D5B9-B2A9-4479-46E59A49BD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21828BC-94AF-1E28-F5C0-EA855561E6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D892477-D721-992C-63C8-93576203D3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4E2754-AEC1-4F6E-BA75-6BAE26C8B00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48297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FCDA6C-BDDC-03D7-7DC3-5FA6B1B635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B40D58-ABBE-ACEF-ACCF-23DD757FB6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67922A-D574-9573-9A21-AE0FBF15EB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6B9CD5-6239-44A3-9B5E-ED828E66E5C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63344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08F9AC0-273A-1B84-65B0-9DF9F05D31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0F70555-C716-5F10-33C1-DDC13173CE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C25EA2C-763A-B65C-E87D-4243F0A304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88441D-3E00-4565-B44A-D6881AAA111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83128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6AE52DF-1DA7-414B-74B2-44A894F28F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2B04C7B-9CDF-097F-2818-D2C678179E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9B7BAB8-B94A-5907-F503-CD9983DA74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2B08C7-3E70-4BD2-99EE-300EE6C1DD0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778725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4A8FD2B-C462-3000-047A-837ECBD1DA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1A0A28B-2976-ADD9-8139-6C98209BFA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35AEF68-0CF0-E10C-E2C9-7A67653475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A86450-DC4E-4A66-9789-17E8CC16FB5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965488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21CB44-C0A2-93CF-D347-9B5CABB2E6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ABF07F-B052-AA95-6089-2B034CEE85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C65241-5E26-71B0-ED33-77E8CD556A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2B5D10-1B9C-46BE-8B6C-DAFDF01624C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92672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7B3305-5DB2-2E0B-C7AE-675E885E5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CFD798-C9B5-2FDC-20D7-D13ADCB25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4306495-D20E-5632-6329-8C7EE7B0C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7E90D-0B26-43A3-9389-702C5B51BB90}" type="datetimeFigureOut">
              <a:rPr lang="de-CH" smtClean="0"/>
              <a:t>27.11.2022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903AD4-3496-E379-ADB8-CDE0E411C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15B182E-79C0-C9C5-3C65-F647EB82C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1C99-EED4-44BC-93C8-7AB1D044B29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819655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3B8E68-589F-44D1-FA7E-9284C0C5E1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795533-CCA8-3B57-C7F3-B8734B9F8C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21C414-56FC-4A30-65AF-64AEB12A7F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D93E5E-5EBB-4657-A2F8-0AFA632ED94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34239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4FEEAA-00DC-81D6-2A9C-9BF08553C8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4C0576-0750-7424-DAA2-F159065760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4E529D-9EA5-78DA-E229-E71AD05956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AC5955-7D28-498A-A392-D8962DF9F81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931344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27495AC-EF67-5276-656B-A274EBC4D5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E33D4E-28FA-2851-2841-367B1BDEAD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C802A88-91A4-8A26-7CC6-5FC6268C22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79DFF2-2E89-4B48-9B9A-A1314065862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283930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C35754B-2E2B-14F5-F849-47BB053C2C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324C0BA-C61E-7FCE-9942-4A75CC8327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5AF22E6-69E3-490E-64CC-8F3190E319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804F62-4609-43FC-AF75-7F33C827EA3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386688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3D37F82-E13B-F76C-2BE5-1C3C707732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9C53306-D9D8-7E3F-42DB-DC8C1D5020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F2A377FA-E7B6-A61C-7067-58B91980D9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760B0D-1802-4A22-B4B2-0F27A76C789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83725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A4BFC0-907A-2D40-0746-84D1CEF50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AD7F7EA-CC56-4950-6670-6A67AC347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49077F7-8A88-B02E-72D9-E2320BA49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7E90D-0B26-43A3-9389-702C5B51BB90}" type="datetimeFigureOut">
              <a:rPr lang="de-CH" smtClean="0"/>
              <a:t>27.11.2022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88243D4-C061-BC77-5EC8-D5D9FF41D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82574FC-546F-9EC7-B1E9-031A335E7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1C99-EED4-44BC-93C8-7AB1D044B29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27124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000854-225C-523C-380C-F18699E2C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A809898-2E05-A5C4-CE40-66CB940005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8994D7D-0F3A-B703-6F63-5B1A382A2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0F0D8C4-6465-CADF-4D0E-86170EE3C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7E90D-0B26-43A3-9389-702C5B51BB90}" type="datetimeFigureOut">
              <a:rPr lang="de-CH" smtClean="0"/>
              <a:t>27.11.2022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4207F73-C5D0-5082-3AE3-E663F2F66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A98F699-0E1F-D3F0-700C-888988D6C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1C99-EED4-44BC-93C8-7AB1D044B29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03531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2C0D6F-2426-0F98-A943-1C0CE49B8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33AC767-2154-9590-7682-C0D22C70D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9F78F69-24DE-A192-B3CC-5860301A94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6493AD4-A61A-0452-3CDE-C350DD5E49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382F55F-EF48-2E8D-5CB1-36D20DEA77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40E0173-1C16-8CFB-89C0-36D424DA3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7E90D-0B26-43A3-9389-702C5B51BB90}" type="datetimeFigureOut">
              <a:rPr lang="de-CH" smtClean="0"/>
              <a:t>27.11.2022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4B3A604-97A0-E734-296A-A8C4F35DC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7B06786-0C04-44E3-C25B-0A6D00091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1C99-EED4-44BC-93C8-7AB1D044B29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42103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B37FE7-A440-58E5-E2AD-181AC3E79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3C4C365-17D3-96A6-D0DB-73D86898F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7E90D-0B26-43A3-9389-702C5B51BB90}" type="datetimeFigureOut">
              <a:rPr lang="de-CH" smtClean="0"/>
              <a:t>27.11.2022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6D46F84-5B87-18C8-BD30-998E76953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7D85592-E84C-7C18-0A64-8073BC5E1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1C99-EED4-44BC-93C8-7AB1D044B29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64934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DCF7F47-F4D6-4A3D-828B-9F46EABCF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7E90D-0B26-43A3-9389-702C5B51BB90}" type="datetimeFigureOut">
              <a:rPr lang="de-CH" smtClean="0"/>
              <a:t>27.11.2022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4281B33-5F8D-84E2-7F32-E4F7080D2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D20FD0F-ADEE-A3D2-2D5A-1C8CF0601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1C99-EED4-44BC-93C8-7AB1D044B29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29986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104AC3-1415-F5FA-3317-0DF782C56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8422390-3526-13D6-13B6-523452778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25E343B-31B0-91E1-BB52-B85F6B3F62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F5B4D67-F604-BD53-6959-612FBF8F4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7E90D-0B26-43A3-9389-702C5B51BB90}" type="datetimeFigureOut">
              <a:rPr lang="de-CH" smtClean="0"/>
              <a:t>27.11.2022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6A2E6ED-9D8B-8C13-2726-F97B2F055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2A7CC34-A66D-DB37-1FF7-103767D29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1C99-EED4-44BC-93C8-7AB1D044B29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85386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D5A11B-584F-3F34-42EF-DA8D368E0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A71268F-C8FC-04CB-0DAA-B1F31EE613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AF9DC8E-DD82-1F98-B9FB-3A0D61CC3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F906130-3A85-8ED5-1816-7D91D0BAE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7E90D-0B26-43A3-9389-702C5B51BB90}" type="datetimeFigureOut">
              <a:rPr lang="de-CH" smtClean="0"/>
              <a:t>27.11.2022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73D16E-B747-F937-74AB-BB405D2D6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29E781C-40CD-BE5B-6FDE-CF8B38A32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1C99-EED4-44BC-93C8-7AB1D044B29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4267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3086CEA-B935-33C6-8DE4-33B476603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2FEF993-9B6D-4E83-61F7-A634C796B8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B66DAF-0488-9A6B-A034-228600CFCA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7E90D-0B26-43A3-9389-702C5B51BB90}" type="datetimeFigureOut">
              <a:rPr lang="de-CH" smtClean="0"/>
              <a:t>27.11.2022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D66635B-4530-52F6-70BE-099FD74B81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7333931-5FF3-9D34-A33C-2B6FBB5BDC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C1C99-EED4-44BC-93C8-7AB1D044B29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73290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4235267-CDF8-BAB4-5C7B-E6A3A23049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7D5E82B-E640-21B8-0843-47DA589FB6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E5B8FA2-3D16-13C9-FF55-656D7C47C58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7695F1A-17C7-48C4-605E-F5DD21AE92A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3038BD1-80F7-F157-53AB-70C0BC92509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CB1CC244-4078-40D5-98D5-AB6A16423B2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77173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19000" contrast="-73000"/>
                    </a14:imgEffect>
                  </a14:imgLayer>
                </a14:imgProps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95B89C-F986-2E88-5CB5-C922274A71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97723"/>
            <a:ext cx="9144000" cy="1231370"/>
          </a:xfrm>
        </p:spPr>
        <p:txBody>
          <a:bodyPr>
            <a:noAutofit/>
          </a:bodyPr>
          <a:lstStyle/>
          <a:p>
            <a:r>
              <a:rPr lang="de-DE" sz="8000" b="1" dirty="0">
                <a:solidFill>
                  <a:schemeClr val="bg1"/>
                </a:solidFill>
              </a:rPr>
              <a:t>Ergänzungsfach </a:t>
            </a:r>
            <a:br>
              <a:rPr lang="de-DE" sz="8000" b="1" dirty="0">
                <a:solidFill>
                  <a:schemeClr val="bg1"/>
                </a:solidFill>
              </a:rPr>
            </a:br>
            <a:r>
              <a:rPr lang="de-DE" sz="8000" b="1" dirty="0">
                <a:solidFill>
                  <a:schemeClr val="bg1"/>
                </a:solidFill>
              </a:rPr>
              <a:t>Informatik</a:t>
            </a:r>
            <a:endParaRPr lang="de-CH" sz="8000" b="1" dirty="0">
              <a:solidFill>
                <a:schemeClr val="bg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0F9C5E0-74A9-ECAA-ECA5-2D7C71967A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8606" y="3733396"/>
            <a:ext cx="8818179" cy="208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09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PAM_Basispruefungen_ETH">
            <a:extLst>
              <a:ext uri="{FF2B5EF4-FFF2-40B4-BE49-F238E27FC236}">
                <a16:creationId xmlns:a16="http://schemas.microsoft.com/office/drawing/2014/main" id="{05E5CBDA-B257-2356-03C0-64F7FCAE10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3" y="549275"/>
            <a:ext cx="8280400" cy="6115050"/>
          </a:xfrm>
          <a:noFill/>
        </p:spPr>
      </p:pic>
      <p:sp>
        <p:nvSpPr>
          <p:cNvPr id="23559" name="Text Box 7">
            <a:extLst>
              <a:ext uri="{FF2B5EF4-FFF2-40B4-BE49-F238E27FC236}">
                <a16:creationId xmlns:a16="http://schemas.microsoft.com/office/drawing/2014/main" id="{9072CF7E-2759-24E7-15C7-D9572090C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6450" y="180976"/>
            <a:ext cx="792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de-DE" altLang="de-DE" sz="2000" b="1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Aus dem </a:t>
            </a:r>
            <a:r>
              <a:rPr lang="de-DE" altLang="de-DE" sz="2000" b="1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ETH-Bericht</a:t>
            </a:r>
            <a:r>
              <a:rPr lang="de-DE" altLang="de-DE" sz="2000" b="1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„Maturanoten u. Studienerfolg“, 2008</a:t>
            </a:r>
            <a:endParaRPr lang="de-CH" altLang="de-DE" sz="8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2">
            <a:extLst>
              <a:ext uri="{FF2B5EF4-FFF2-40B4-BE49-F238E27FC236}">
                <a16:creationId xmlns:a16="http://schemas.microsoft.com/office/drawing/2014/main" id="{AF161C2E-E348-988A-4538-DB197EF8C0E9}"/>
              </a:ext>
            </a:extLst>
          </p:cNvPr>
          <p:cNvSpPr txBox="1">
            <a:spLocks/>
          </p:cNvSpPr>
          <p:nvPr/>
        </p:nvSpPr>
        <p:spPr>
          <a:xfrm>
            <a:off x="1635760" y="2799080"/>
            <a:ext cx="8920480" cy="125984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kern="0" dirty="0">
                <a:solidFill>
                  <a:srgbClr val="333333"/>
                </a:solidFill>
                <a:latin typeface="-apple-system"/>
              </a:rPr>
              <a:t>Informatik ist der Schlüssel, um unsere zunehmend digitalisierte Welt zu verstehen!</a:t>
            </a:r>
            <a:endParaRPr lang="de-CH" kern="0" dirty="0"/>
          </a:p>
        </p:txBody>
      </p:sp>
    </p:spTree>
    <p:extLst>
      <p:ext uri="{BB962C8B-B14F-4D97-AF65-F5344CB8AC3E}">
        <p14:creationId xmlns:p14="http://schemas.microsoft.com/office/powerpoint/2010/main" val="2080054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AD6B15FB-7A3E-4E73-0ED4-5E35150EADBB}"/>
              </a:ext>
            </a:extLst>
          </p:cNvPr>
          <p:cNvSpPr txBox="1"/>
          <p:nvPr/>
        </p:nvSpPr>
        <p:spPr>
          <a:xfrm>
            <a:off x="1066800" y="1991410"/>
            <a:ext cx="3733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Welches ist der günstigste Weg von </a:t>
            </a:r>
            <a:r>
              <a:rPr lang="de-DE" dirty="0" err="1"/>
              <a:t>Imstadt</a:t>
            </a:r>
            <a:r>
              <a:rPr lang="de-DE" dirty="0"/>
              <a:t> nach Oppenheim?</a:t>
            </a:r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7BFF308-1835-77AA-40C1-5BAABA9CF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887" y="75516"/>
            <a:ext cx="5038553" cy="6517355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D4D2133C-0B64-0AA8-3A9C-232001AE9B51}"/>
              </a:ext>
            </a:extLst>
          </p:cNvPr>
          <p:cNvSpPr txBox="1"/>
          <p:nvPr/>
        </p:nvSpPr>
        <p:spPr>
          <a:xfrm>
            <a:off x="1066800" y="470165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b="1" dirty="0"/>
              <a:t>- Dijkstra-Algorithmus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17BA7DA-BF98-4A08-0649-23D40F7C7D7C}"/>
              </a:ext>
            </a:extLst>
          </p:cNvPr>
          <p:cNvSpPr txBox="1"/>
          <p:nvPr/>
        </p:nvSpPr>
        <p:spPr>
          <a:xfrm>
            <a:off x="1066800" y="365527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b="1" dirty="0"/>
              <a:t>- </a:t>
            </a:r>
            <a:r>
              <a:rPr lang="de-CH" b="1" dirty="0" err="1"/>
              <a:t>Bruth</a:t>
            </a:r>
            <a:r>
              <a:rPr lang="de-CH" b="1" dirty="0"/>
              <a:t>-Force-Methode </a:t>
            </a:r>
            <a:br>
              <a:rPr lang="de-CH" b="1" dirty="0"/>
            </a:br>
            <a:r>
              <a:rPr lang="de-CH" b="1" dirty="0"/>
              <a:t>(alle Möglichkeiten ausprobieren)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E025712-9D18-8668-79BC-3A8DC2F0481C}"/>
              </a:ext>
            </a:extLst>
          </p:cNvPr>
          <p:cNvSpPr txBox="1"/>
          <p:nvPr/>
        </p:nvSpPr>
        <p:spPr>
          <a:xfrm>
            <a:off x="1066800" y="789207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3200" b="1" dirty="0"/>
              <a:t>Algorithmen</a:t>
            </a:r>
          </a:p>
        </p:txBody>
      </p:sp>
    </p:spTree>
    <p:extLst>
      <p:ext uri="{BB962C8B-B14F-4D97-AF65-F5344CB8AC3E}">
        <p14:creationId xmlns:p14="http://schemas.microsoft.com/office/powerpoint/2010/main" val="568357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BC3F7A03-B15A-5BB4-E9E2-FD752BC96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1516" y="3313351"/>
            <a:ext cx="7690484" cy="354464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B87D6E68-C09C-9286-9A0D-D854AD569B52}"/>
              </a:ext>
            </a:extLst>
          </p:cNvPr>
          <p:cNvSpPr txBox="1"/>
          <p:nvPr/>
        </p:nvSpPr>
        <p:spPr>
          <a:xfrm>
            <a:off x="1314450" y="73889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200" b="1" dirty="0"/>
              <a:t>K</a:t>
            </a:r>
            <a:r>
              <a:rPr lang="de-CH" sz="3200" b="1" dirty="0" err="1"/>
              <a:t>ünstliche</a:t>
            </a:r>
            <a:r>
              <a:rPr lang="de-CH" sz="3200" b="1" dirty="0"/>
              <a:t> Intelligenz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51DF251-2C5E-4C4A-3EFD-EF71C09E1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8960" y="1928204"/>
            <a:ext cx="7813040" cy="1083077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AE8E8189-9377-ECF0-B27D-92AEEE353625}"/>
              </a:ext>
            </a:extLst>
          </p:cNvPr>
          <p:cNvSpPr txBox="1"/>
          <p:nvPr/>
        </p:nvSpPr>
        <p:spPr>
          <a:xfrm>
            <a:off x="1314450" y="1501254"/>
            <a:ext cx="3733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Wie lernt der Computer optimal zu spielen?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07290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A6D0F69-F63E-FDCF-F8CE-39DFFF07B2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494"/>
          <a:stretch/>
        </p:blipFill>
        <p:spPr>
          <a:xfrm>
            <a:off x="5933484" y="376918"/>
            <a:ext cx="1839710" cy="179315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E8F0DD1-703E-21B8-AAB2-D959A83A7D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08"/>
          <a:stretch/>
        </p:blipFill>
        <p:spPr>
          <a:xfrm>
            <a:off x="8930640" y="265158"/>
            <a:ext cx="2560320" cy="262039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350B4BC-211A-4D14-30D2-C4FAEA2724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2959"/>
          <a:stretch/>
        </p:blipFill>
        <p:spPr>
          <a:xfrm>
            <a:off x="7090930" y="3072410"/>
            <a:ext cx="2205470" cy="3673442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B56409B9-DE92-12C7-5A61-F59F149FDA37}"/>
              </a:ext>
            </a:extLst>
          </p:cNvPr>
          <p:cNvSpPr txBox="1"/>
          <p:nvPr/>
        </p:nvSpPr>
        <p:spPr>
          <a:xfrm>
            <a:off x="1090930" y="688720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200" b="1" dirty="0"/>
              <a:t>Allmächtiger Computer?</a:t>
            </a:r>
          </a:p>
          <a:p>
            <a:r>
              <a:rPr lang="de-DE" sz="3200" b="1" dirty="0"/>
              <a:t>Grenzen</a:t>
            </a:r>
            <a:r>
              <a:rPr lang="de-CH" sz="3200" b="1" dirty="0"/>
              <a:t> des Computers!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C9C32C1-4938-10D7-4E70-FF9E933CA3E2}"/>
              </a:ext>
            </a:extLst>
          </p:cNvPr>
          <p:cNvSpPr txBox="1"/>
          <p:nvPr/>
        </p:nvSpPr>
        <p:spPr>
          <a:xfrm>
            <a:off x="1090930" y="353335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- N</a:t>
            </a:r>
            <a:r>
              <a:rPr lang="de-CH" dirty="0" err="1"/>
              <a:t>icht</a:t>
            </a:r>
            <a:r>
              <a:rPr lang="de-CH" dirty="0"/>
              <a:t>-berechenbare Probleme / Nicht-skalierbare Probleme</a:t>
            </a:r>
          </a:p>
        </p:txBody>
      </p:sp>
    </p:spTree>
    <p:extLst>
      <p:ext uri="{BB962C8B-B14F-4D97-AF65-F5344CB8AC3E}">
        <p14:creationId xmlns:p14="http://schemas.microsoft.com/office/powerpoint/2010/main" val="2317900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12422E9-9719-360C-6239-D2EDA8EF65FD}"/>
              </a:ext>
            </a:extLst>
          </p:cNvPr>
          <p:cNvSpPr txBox="1"/>
          <p:nvPr/>
        </p:nvSpPr>
        <p:spPr>
          <a:xfrm>
            <a:off x="1090930" y="688720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200" b="1" dirty="0"/>
              <a:t>Geheimschriften</a:t>
            </a:r>
          </a:p>
          <a:p>
            <a:r>
              <a:rPr lang="de-DE" sz="3200" b="1" dirty="0"/>
              <a:t>und Datensicherheit</a:t>
            </a:r>
            <a:endParaRPr lang="de-CH" sz="3200" b="1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5759869-B2C5-4AC4-6B84-77FB4FD6E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6192" y="688720"/>
            <a:ext cx="4454878" cy="138689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B30453C-FF3F-2118-72B8-2C6CFB59C8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0111" y="0"/>
            <a:ext cx="425669" cy="68580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0A7EE3EE-C0A5-F0C6-FC7C-A4F07F6246AB}"/>
              </a:ext>
            </a:extLst>
          </p:cNvPr>
          <p:cNvSpPr txBox="1"/>
          <p:nvPr/>
        </p:nvSpPr>
        <p:spPr>
          <a:xfrm>
            <a:off x="5499780" y="85799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- </a:t>
            </a:r>
            <a:r>
              <a:rPr lang="de-DE" dirty="0" err="1"/>
              <a:t>Skytale</a:t>
            </a:r>
            <a:r>
              <a:rPr lang="de-DE" dirty="0"/>
              <a:t>:</a:t>
            </a:r>
            <a:endParaRPr lang="de-CH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54833C3-53FE-FA42-D3C0-AF3EC078D0F8}"/>
              </a:ext>
            </a:extLst>
          </p:cNvPr>
          <p:cNvSpPr txBox="1"/>
          <p:nvPr/>
        </p:nvSpPr>
        <p:spPr>
          <a:xfrm>
            <a:off x="5499780" y="367333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- RSA-Verfahren:</a:t>
            </a:r>
            <a:endParaRPr lang="de-CH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3A592C4-D1E9-7675-1340-2A37F4E1F1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7017"/>
          <a:stretch/>
        </p:blipFill>
        <p:spPr>
          <a:xfrm>
            <a:off x="7329198" y="3376410"/>
            <a:ext cx="3700751" cy="333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168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4B5DB295-9965-AB34-2888-BD83918907FC}"/>
              </a:ext>
            </a:extLst>
          </p:cNvPr>
          <p:cNvSpPr txBox="1"/>
          <p:nvPr/>
        </p:nvSpPr>
        <p:spPr>
          <a:xfrm>
            <a:off x="1090930" y="688720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rgbClr val="FF0000"/>
                </a:solidFill>
              </a:rPr>
              <a:t>Weitere Stoffgebiete</a:t>
            </a:r>
            <a:endParaRPr lang="de-CH" sz="3200" b="1" dirty="0">
              <a:solidFill>
                <a:srgbClr val="FF0000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6CF24E1-7534-3430-FCED-8EBBD1FAC6A4}"/>
              </a:ext>
            </a:extLst>
          </p:cNvPr>
          <p:cNvSpPr txBox="1"/>
          <p:nvPr/>
        </p:nvSpPr>
        <p:spPr>
          <a:xfrm>
            <a:off x="1090930" y="1423364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Ergänzungen zu den IN-Themen der 3./4.Klasse … </a:t>
            </a:r>
          </a:p>
          <a:p>
            <a:r>
              <a:rPr lang="de-DE" i="1" dirty="0"/>
              <a:t>		… Programmieren/Algorithmen</a:t>
            </a:r>
          </a:p>
          <a:p>
            <a:r>
              <a:rPr lang="de-DE" i="1" dirty="0"/>
              <a:t>		… Daten</a:t>
            </a:r>
          </a:p>
          <a:p>
            <a:r>
              <a:rPr lang="de-DE" i="1" dirty="0"/>
              <a:t>		… Netzwerke</a:t>
            </a:r>
            <a:endParaRPr lang="de-CH" i="1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CE7DC73-79A8-A9CA-DF00-E2145F8AD59C}"/>
              </a:ext>
            </a:extLst>
          </p:cNvPr>
          <p:cNvSpPr txBox="1"/>
          <p:nvPr/>
        </p:nvSpPr>
        <p:spPr>
          <a:xfrm>
            <a:off x="1090928" y="3680310"/>
            <a:ext cx="766254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Projekte:  	I) Spiel programmieren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dirty="0"/>
              <a:t>		II) Webanwendung programmieren </a:t>
            </a:r>
            <a:br>
              <a:rPr lang="de-DE" dirty="0"/>
            </a:br>
            <a:r>
              <a:rPr lang="de-DE" dirty="0"/>
              <a:t>		(z.B. Webseite, welche Zitate speichert)</a:t>
            </a:r>
          </a:p>
          <a:p>
            <a:endParaRPr lang="de-DE" dirty="0"/>
          </a:p>
          <a:p>
            <a:r>
              <a:rPr lang="de-DE" dirty="0"/>
              <a:t>		III) </a:t>
            </a:r>
            <a:r>
              <a:rPr lang="de-DE" dirty="0" err="1"/>
              <a:t>Physical</a:t>
            </a:r>
            <a:r>
              <a:rPr lang="de-DE" dirty="0"/>
              <a:t> Computing / Steuerung von Motoren, Sensoren</a:t>
            </a:r>
            <a:endParaRPr lang="de-CH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5645B62-5E66-0FF7-3D60-EFD62F0AC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9453" y="3059667"/>
            <a:ext cx="2586272" cy="341417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BD3EE2A9-991C-0B18-A380-E9399C0920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000" y="188951"/>
            <a:ext cx="2468524" cy="2468524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5EDAC19D-1A85-CF86-EC4C-C59F42ACDF82}"/>
              </a:ext>
            </a:extLst>
          </p:cNvPr>
          <p:cNvSpPr txBox="1"/>
          <p:nvPr/>
        </p:nvSpPr>
        <p:spPr>
          <a:xfrm>
            <a:off x="1090927" y="6169280"/>
            <a:ext cx="74910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Wünsche?  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dirty="0"/>
              <a:t>		</a:t>
            </a:r>
            <a:endParaRPr lang="de-CH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61D4953D-C16A-1843-8587-829784B5A1AE}"/>
              </a:ext>
            </a:extLst>
          </p:cNvPr>
          <p:cNvSpPr txBox="1"/>
          <p:nvPr/>
        </p:nvSpPr>
        <p:spPr>
          <a:xfrm>
            <a:off x="1090928" y="2773562"/>
            <a:ext cx="76625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Grundlagen der theoretischen Informatik </a:t>
            </a:r>
            <a:br>
              <a:rPr lang="de-DE" dirty="0"/>
            </a:br>
            <a:r>
              <a:rPr lang="de-DE" dirty="0"/>
              <a:t>(Grammatik einer Formale Sprache, Automatentheorie, …)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dirty="0"/>
              <a:t>		</a:t>
            </a:r>
            <a:endParaRPr lang="de-CH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DBFE2B93-5E54-F6C1-B6C0-1A37A4F1B87E}"/>
              </a:ext>
            </a:extLst>
          </p:cNvPr>
          <p:cNvSpPr txBox="1"/>
          <p:nvPr/>
        </p:nvSpPr>
        <p:spPr>
          <a:xfrm>
            <a:off x="1090927" y="5657073"/>
            <a:ext cx="76625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Informatik und Gesellschaft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dirty="0"/>
              <a:t>		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65191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A400664-18B0-2378-8B71-A93B8B89490D}"/>
              </a:ext>
            </a:extLst>
          </p:cNvPr>
          <p:cNvSpPr txBox="1"/>
          <p:nvPr/>
        </p:nvSpPr>
        <p:spPr>
          <a:xfrm>
            <a:off x="1090930" y="688720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rgbClr val="FF0000"/>
                </a:solidFill>
              </a:rPr>
              <a:t>Anforderungen</a:t>
            </a:r>
            <a:endParaRPr lang="de-CH" sz="3200" b="1" dirty="0">
              <a:solidFill>
                <a:srgbClr val="FF0000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765A2BD-6D16-365B-01D6-92791369F7EC}"/>
              </a:ext>
            </a:extLst>
          </p:cNvPr>
          <p:cNvSpPr txBox="1"/>
          <p:nvPr/>
        </p:nvSpPr>
        <p:spPr>
          <a:xfrm>
            <a:off x="1090930" y="1607580"/>
            <a:ext cx="6096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b="1" dirty="0">
                <a:solidFill>
                  <a:schemeClr val="accent2"/>
                </a:solidFill>
              </a:rPr>
              <a:t>I) Freude und Interesse</a:t>
            </a:r>
          </a:p>
          <a:p>
            <a:endParaRPr lang="de-DE" sz="2000" dirty="0"/>
          </a:p>
          <a:p>
            <a:pPr marL="285750" indent="-285750">
              <a:buFontTx/>
              <a:buChar char="-"/>
            </a:pPr>
            <a:r>
              <a:rPr lang="de-DE" dirty="0"/>
              <a:t>an Themen und Fragestellungen der Informatik</a:t>
            </a:r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/>
              <a:t>an „</a:t>
            </a:r>
            <a:r>
              <a:rPr lang="de-DE" dirty="0" err="1"/>
              <a:t>Comutational</a:t>
            </a:r>
            <a:r>
              <a:rPr lang="de-DE" dirty="0"/>
              <a:t> </a:t>
            </a:r>
            <a:r>
              <a:rPr lang="de-DE" dirty="0" err="1"/>
              <a:t>Thinking</a:t>
            </a:r>
            <a:r>
              <a:rPr lang="de-DE" dirty="0"/>
              <a:t>“</a:t>
            </a:r>
            <a:br>
              <a:rPr lang="de-CH" dirty="0"/>
            </a:br>
            <a:r>
              <a:rPr lang="de-CH" dirty="0"/>
              <a:t>(z.B. Strukturen, logisch Denken, Rätsel)</a:t>
            </a: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BA1D1DB-0895-DC80-3748-341139990726}"/>
              </a:ext>
            </a:extLst>
          </p:cNvPr>
          <p:cNvSpPr txBox="1"/>
          <p:nvPr/>
        </p:nvSpPr>
        <p:spPr>
          <a:xfrm>
            <a:off x="1090930" y="3962400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b="1" dirty="0">
                <a:solidFill>
                  <a:schemeClr val="accent2"/>
                </a:solidFill>
              </a:rPr>
              <a:t>II) Normale Vorkenntnisse und Fähigkeiten</a:t>
            </a:r>
          </a:p>
        </p:txBody>
      </p:sp>
    </p:spTree>
    <p:extLst>
      <p:ext uri="{BB962C8B-B14F-4D97-AF65-F5344CB8AC3E}">
        <p14:creationId xmlns:p14="http://schemas.microsoft.com/office/powerpoint/2010/main" val="1427917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3D84AD58-D90B-D949-44C7-7460B8CDFAE0}"/>
              </a:ext>
            </a:extLst>
          </p:cNvPr>
          <p:cNvSpPr txBox="1"/>
          <p:nvPr/>
        </p:nvSpPr>
        <p:spPr>
          <a:xfrm>
            <a:off x="1090930" y="688720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rgbClr val="FF0000"/>
                </a:solidFill>
              </a:rPr>
              <a:t>Ziele</a:t>
            </a:r>
            <a:endParaRPr lang="de-CH" sz="3200" b="1" dirty="0">
              <a:solidFill>
                <a:srgbClr val="FF0000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F47A6E2-1082-818C-EE6B-A9E9617B3364}"/>
              </a:ext>
            </a:extLst>
          </p:cNvPr>
          <p:cNvSpPr txBox="1"/>
          <p:nvPr/>
        </p:nvSpPr>
        <p:spPr>
          <a:xfrm>
            <a:off x="1090930" y="160758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Einblick in interessante und wichtige Themen der Informatik geben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D279331-998A-58CB-2AEC-54B29D5F8A9F}"/>
              </a:ext>
            </a:extLst>
          </p:cNvPr>
          <p:cNvSpPr txBox="1"/>
          <p:nvPr/>
        </p:nvSpPr>
        <p:spPr>
          <a:xfrm>
            <a:off x="1090930" y="258799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Neue Gebiete der Informatik kennenlernen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F7D9A00-A881-25D2-84D6-57250F6FEE4D}"/>
              </a:ext>
            </a:extLst>
          </p:cNvPr>
          <p:cNvSpPr txBox="1"/>
          <p:nvPr/>
        </p:nvSpPr>
        <p:spPr>
          <a:xfrm>
            <a:off x="1090930" y="342900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Denk- und Arbeitsweise trainieren </a:t>
            </a:r>
            <a:br>
              <a:rPr lang="de-DE" dirty="0"/>
            </a:br>
            <a:r>
              <a:rPr lang="de-DE" dirty="0"/>
              <a:t>(Problemlösestrategien entwickeln, Abstrahieren)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45E6DA0-A6C5-74C3-357E-39D3BA59B204}"/>
              </a:ext>
            </a:extLst>
          </p:cNvPr>
          <p:cNvSpPr txBox="1"/>
          <p:nvPr/>
        </p:nvSpPr>
        <p:spPr>
          <a:xfrm>
            <a:off x="1090930" y="460408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Auf Studien/Berufe vorbereiten, in denen Informatik gebraucht wird</a:t>
            </a:r>
          </a:p>
        </p:txBody>
      </p:sp>
    </p:spTree>
    <p:extLst>
      <p:ext uri="{BB962C8B-B14F-4D97-AF65-F5344CB8AC3E}">
        <p14:creationId xmlns:p14="http://schemas.microsoft.com/office/powerpoint/2010/main" val="2023914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42B4A246-3B6E-67BD-DBB9-68B3827604AA}"/>
              </a:ext>
            </a:extLst>
          </p:cNvPr>
          <p:cNvSpPr txBox="1"/>
          <p:nvPr/>
        </p:nvSpPr>
        <p:spPr>
          <a:xfrm>
            <a:off x="1285876" y="752474"/>
            <a:ext cx="9229724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rgbClr val="FF0000"/>
                </a:solidFill>
              </a:rPr>
              <a:t>Für viele Studienrichtungen sind gute Informatik/Mathematik-Kenntnisse wichtig bzw. von Vorteil:</a:t>
            </a:r>
          </a:p>
          <a:p>
            <a:endParaRPr lang="de-DE" sz="2800" b="1" dirty="0">
              <a:solidFill>
                <a:srgbClr val="FF0000"/>
              </a:solidFill>
            </a:endParaRPr>
          </a:p>
          <a:p>
            <a:r>
              <a:rPr lang="de-DE" dirty="0"/>
              <a:t>Ingenieurwissenschaften</a:t>
            </a:r>
          </a:p>
          <a:p>
            <a:r>
              <a:rPr lang="de-DE" dirty="0"/>
              <a:t>Mathematik</a:t>
            </a:r>
          </a:p>
          <a:p>
            <a:r>
              <a:rPr lang="de-DE" dirty="0"/>
              <a:t>Informatik</a:t>
            </a:r>
          </a:p>
          <a:p>
            <a:r>
              <a:rPr lang="de-DE" dirty="0"/>
              <a:t>Biologie</a:t>
            </a:r>
          </a:p>
          <a:p>
            <a:r>
              <a:rPr lang="de-DE" dirty="0"/>
              <a:t>Chemie </a:t>
            </a:r>
          </a:p>
          <a:p>
            <a:r>
              <a:rPr lang="de-DE" dirty="0"/>
              <a:t>Physik</a:t>
            </a:r>
          </a:p>
          <a:p>
            <a:r>
              <a:rPr lang="de-DE" dirty="0"/>
              <a:t>Wirtschaft</a:t>
            </a:r>
          </a:p>
          <a:p>
            <a:r>
              <a:rPr lang="de-DE" dirty="0"/>
              <a:t>Medizin</a:t>
            </a:r>
          </a:p>
          <a:p>
            <a:r>
              <a:rPr lang="de-DE" dirty="0"/>
              <a:t>Psychologie</a:t>
            </a:r>
          </a:p>
        </p:txBody>
      </p:sp>
    </p:spTree>
    <p:extLst>
      <p:ext uri="{BB962C8B-B14F-4D97-AF65-F5344CB8AC3E}">
        <p14:creationId xmlns:p14="http://schemas.microsoft.com/office/powerpoint/2010/main" val="2598891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271</Words>
  <Application>Microsoft Office PowerPoint</Application>
  <PresentationFormat>Breitbild</PresentationFormat>
  <Paragraphs>58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-apple-system</vt:lpstr>
      <vt:lpstr>Arial</vt:lpstr>
      <vt:lpstr>Calibri</vt:lpstr>
      <vt:lpstr>Calibri Light</vt:lpstr>
      <vt:lpstr>Office</vt:lpstr>
      <vt:lpstr>Standarddesign</vt:lpstr>
      <vt:lpstr>Ergänzungsfach  Informatik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Ergänzungsfach  Informatik</dc:title>
  <dc:creator>KSALP;Wehrle Simon (Lehrperson)</dc:creator>
  <cp:lastModifiedBy>KSALP; Wehrle Simon (Lehrperson)</cp:lastModifiedBy>
  <cp:revision>1</cp:revision>
  <dcterms:created xsi:type="dcterms:W3CDTF">2022-11-27T08:06:11Z</dcterms:created>
  <dcterms:modified xsi:type="dcterms:W3CDTF">2022-11-27T11:36:34Z</dcterms:modified>
</cp:coreProperties>
</file>